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7077075" cy="93694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749A42D-727C-415F-8A8F-C6B3DA942422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087D770-8F5B-43B1-B394-B685CF853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749A42D-727C-415F-8A8F-C6B3DA942422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087D770-8F5B-43B1-B394-B685CF853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749A42D-727C-415F-8A8F-C6B3DA942422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087D770-8F5B-43B1-B394-B685CF853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A42D-727C-415F-8A8F-C6B3DA942422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D770-8F5B-43B1-B394-B685CF853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A42D-727C-415F-8A8F-C6B3DA942422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D770-8F5B-43B1-B394-B685CF853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749A42D-727C-415F-8A8F-C6B3DA942422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087D770-8F5B-43B1-B394-B685CF853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A42D-727C-415F-8A8F-C6B3DA942422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D770-8F5B-43B1-B394-B685CF853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749A42D-727C-415F-8A8F-C6B3DA942422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087D770-8F5B-43B1-B394-B685CF853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749A42D-727C-415F-8A8F-C6B3DA942422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087D770-8F5B-43B1-B394-B685CF853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A42D-727C-415F-8A8F-C6B3DA942422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D770-8F5B-43B1-B394-B685CF853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A42D-727C-415F-8A8F-C6B3DA942422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D770-8F5B-43B1-B394-B685CF853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749A42D-727C-415F-8A8F-C6B3DA942422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087D770-8F5B-43B1-B394-B685CF853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etrysoup.com/famous/poem/21884/there_was_an_old_person_of_fife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Poetry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Poetic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simile</a:t>
            </a:r>
            <a:r>
              <a:rPr lang="en-US" dirty="0" smtClean="0"/>
              <a:t> – figures of speech that use the words </a:t>
            </a:r>
            <a:r>
              <a:rPr lang="en-US" i="1" dirty="0" smtClean="0"/>
              <a:t>like</a:t>
            </a:r>
            <a:r>
              <a:rPr lang="en-US" dirty="0" smtClean="0"/>
              <a:t> or </a:t>
            </a:r>
            <a:r>
              <a:rPr lang="en-US" i="1" dirty="0" smtClean="0"/>
              <a:t>as</a:t>
            </a:r>
            <a:r>
              <a:rPr lang="en-US" dirty="0" smtClean="0"/>
              <a:t> to make comparisons</a:t>
            </a:r>
          </a:p>
          <a:p>
            <a:pPr lvl="1"/>
            <a:r>
              <a:rPr lang="en-US" i="1" dirty="0" smtClean="0"/>
              <a:t>Example – Our boots were as muddy as pig’s hooves.</a:t>
            </a:r>
          </a:p>
          <a:p>
            <a:r>
              <a:rPr lang="en-US" b="1" dirty="0" smtClean="0"/>
              <a:t>hyperbole</a:t>
            </a:r>
            <a:r>
              <a:rPr lang="en-US" dirty="0" smtClean="0"/>
              <a:t> – intentionally exaggerated figures of speech</a:t>
            </a:r>
          </a:p>
          <a:p>
            <a:pPr lvl="1"/>
            <a:r>
              <a:rPr lang="en-US" i="1" dirty="0" smtClean="0"/>
              <a:t>Example - My grandmother is as old as the hills.</a:t>
            </a:r>
          </a:p>
          <a:p>
            <a:r>
              <a:rPr lang="en-US" b="1" dirty="0" smtClean="0"/>
              <a:t>metaphor </a:t>
            </a:r>
            <a:r>
              <a:rPr lang="en-US" dirty="0" smtClean="0"/>
              <a:t>– a figure of speech that makes a comparison equating two or more unlike things without using “like” or “as.”</a:t>
            </a:r>
          </a:p>
          <a:p>
            <a:pPr lvl="1"/>
            <a:r>
              <a:rPr lang="en-US" i="1" dirty="0" smtClean="0"/>
              <a:t>Example – Our boots were muddy pig’s hooves.</a:t>
            </a:r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Poetic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haiku</a:t>
            </a:r>
            <a:r>
              <a:rPr lang="en-US" dirty="0" smtClean="0"/>
              <a:t> – a 17-syllable, delicate, unrhymed Japanese verse, usually about nature</a:t>
            </a:r>
          </a:p>
          <a:p>
            <a:pPr lvl="1"/>
            <a:r>
              <a:rPr lang="en-US" i="1" dirty="0" smtClean="0"/>
              <a:t>Example - </a:t>
            </a:r>
            <a:r>
              <a:rPr lang="en-US" dirty="0" smtClean="0"/>
              <a:t>An old silent pond...</a:t>
            </a:r>
            <a:br>
              <a:rPr lang="en-US" dirty="0" smtClean="0"/>
            </a:br>
            <a:r>
              <a:rPr lang="en-US" dirty="0" smtClean="0"/>
              <a:t>                 A frog jumps into the pond, splash! </a:t>
            </a:r>
            <a:br>
              <a:rPr lang="en-US" dirty="0" smtClean="0"/>
            </a:br>
            <a:r>
              <a:rPr lang="en-US" dirty="0" smtClean="0"/>
              <a:t>                 Silence again.</a:t>
            </a:r>
            <a:endParaRPr lang="en-US" i="1" dirty="0" smtClean="0"/>
          </a:p>
          <a:p>
            <a:r>
              <a:rPr lang="en-US" b="1" dirty="0" smtClean="0"/>
              <a:t>limerick</a:t>
            </a:r>
            <a:r>
              <a:rPr lang="en-US" dirty="0" smtClean="0"/>
              <a:t> – a 5-line, rhymed, rhythmic verse, usually humorous</a:t>
            </a:r>
          </a:p>
          <a:p>
            <a:pPr lvl="1"/>
            <a:r>
              <a:rPr lang="en-US" i="1" dirty="0" smtClean="0"/>
              <a:t>Example - </a:t>
            </a:r>
            <a:r>
              <a:rPr lang="en-US" dirty="0" smtClean="0"/>
              <a:t>There once was a wonderful star</a:t>
            </a:r>
            <a:br>
              <a:rPr lang="en-US" dirty="0" smtClean="0"/>
            </a:br>
            <a:r>
              <a:rPr lang="en-US" dirty="0" smtClean="0"/>
              <a:t>		  Who thought she would go very far</a:t>
            </a:r>
            <a:br>
              <a:rPr lang="en-US" dirty="0" smtClean="0"/>
            </a:br>
            <a:r>
              <a:rPr lang="en-US" dirty="0" smtClean="0"/>
              <a:t>		  Until she fell down </a:t>
            </a:r>
            <a:br>
              <a:rPr lang="en-US" dirty="0" smtClean="0"/>
            </a:br>
            <a:r>
              <a:rPr lang="en-US" dirty="0" smtClean="0"/>
              <a:t>		  And looked like a clown</a:t>
            </a:r>
            <a:br>
              <a:rPr lang="en-US" dirty="0" smtClean="0"/>
            </a:br>
            <a:r>
              <a:rPr lang="en-US" dirty="0" smtClean="0"/>
              <a:t>		  She knew she would never go far.</a:t>
            </a:r>
            <a:endParaRPr lang="en-US" i="1" dirty="0" smtClean="0"/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ballad</a:t>
            </a:r>
            <a:r>
              <a:rPr lang="en-US" dirty="0" smtClean="0"/>
              <a:t> – a songlike narrative poem, usually featuring rhyme, rhythm, and refrain</a:t>
            </a:r>
          </a:p>
          <a:p>
            <a:pPr lvl="1"/>
            <a:r>
              <a:rPr lang="en-US" i="1" dirty="0" smtClean="0"/>
              <a:t>Example </a:t>
            </a:r>
            <a:r>
              <a:rPr lang="en-US" i="1" dirty="0" smtClean="0">
                <a:hlinkClick r:id="rId3" tooltip="Famous Love Poem: There was an old person of Fife"/>
              </a:rPr>
              <a:t>–</a:t>
            </a:r>
            <a:r>
              <a:rPr lang="en-US" i="1" dirty="0" smtClean="0"/>
              <a:t> </a:t>
            </a:r>
          </a:p>
          <a:p>
            <a:pPr>
              <a:buNone/>
            </a:pPr>
            <a:r>
              <a:rPr lang="en-US" b="1" u="sng" dirty="0" smtClean="0">
                <a:hlinkClick r:id="rId3" tooltip="Famous Love Poem: There was an old person of Fife"/>
              </a:rPr>
              <a:t>There was an old person of Fife</a:t>
            </a:r>
            <a:endParaRPr lang="en-US" b="1" dirty="0" smtClean="0"/>
          </a:p>
          <a:p>
            <a:pPr>
              <a:buNone/>
            </a:pPr>
            <a:r>
              <a:rPr lang="en-US" dirty="0" smtClean="0"/>
              <a:t>There was an old person of Fife,</a:t>
            </a:r>
          </a:p>
          <a:p>
            <a:pPr>
              <a:buNone/>
            </a:pPr>
            <a:r>
              <a:rPr lang="en-US" dirty="0" smtClean="0"/>
              <a:t>Who was greatly disgusted with life;</a:t>
            </a:r>
          </a:p>
          <a:p>
            <a:pPr>
              <a:buNone/>
            </a:pPr>
            <a:r>
              <a:rPr lang="en-US" dirty="0" smtClean="0"/>
              <a:t>They sang him a ballad, and fed him on salad,</a:t>
            </a:r>
          </a:p>
          <a:p>
            <a:pPr>
              <a:buNone/>
            </a:pPr>
            <a:r>
              <a:rPr lang="en-US" dirty="0" smtClean="0"/>
              <a:t>Which cured that old person of Fife.</a:t>
            </a:r>
            <a:r>
              <a:rPr lang="en-US" i="1" dirty="0" smtClean="0"/>
              <a:t> </a:t>
            </a:r>
          </a:p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free verse –</a:t>
            </a:r>
            <a:r>
              <a:rPr lang="en-US" dirty="0" smtClean="0"/>
              <a:t> poetry with neither regular meter nor rhyme scheme</a:t>
            </a:r>
          </a:p>
          <a:p>
            <a:pPr lvl="1"/>
            <a:r>
              <a:rPr lang="en-US" i="1" dirty="0" smtClean="0"/>
              <a:t>Example</a:t>
            </a:r>
            <a:br>
              <a:rPr lang="en-US" i="1" dirty="0" smtClean="0"/>
            </a:br>
            <a:endParaRPr lang="en-US" i="1" dirty="0" smtClean="0"/>
          </a:p>
          <a:p>
            <a:pPr>
              <a:buNone/>
            </a:pPr>
            <a:r>
              <a:rPr lang="en-US" i="1" dirty="0" smtClean="0"/>
              <a:t>Fog</a:t>
            </a:r>
            <a:r>
              <a:rPr lang="en-US" dirty="0" smtClean="0"/>
              <a:t> by Carl Sandburg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fog comes </a:t>
            </a:r>
          </a:p>
          <a:p>
            <a:pPr>
              <a:buNone/>
            </a:pPr>
            <a:r>
              <a:rPr lang="en-US" dirty="0" smtClean="0"/>
              <a:t>on little cat feet.</a:t>
            </a:r>
          </a:p>
          <a:p>
            <a:pPr>
              <a:buNone/>
            </a:pPr>
            <a:r>
              <a:rPr lang="en-US" dirty="0" smtClean="0"/>
              <a:t>It sits looking</a:t>
            </a:r>
          </a:p>
          <a:p>
            <a:pPr>
              <a:buNone/>
            </a:pPr>
            <a:r>
              <a:rPr lang="en-US" dirty="0" smtClean="0"/>
              <a:t>over harbor and city</a:t>
            </a:r>
          </a:p>
          <a:p>
            <a:pPr>
              <a:buNone/>
            </a:pPr>
            <a:r>
              <a:rPr lang="en-US" dirty="0" smtClean="0"/>
              <a:t>on silent haunches</a:t>
            </a:r>
          </a:p>
          <a:p>
            <a:pPr>
              <a:buNone/>
            </a:pPr>
            <a:r>
              <a:rPr lang="en-US" dirty="0" smtClean="0"/>
              <a:t>and then moves on.</a:t>
            </a:r>
          </a:p>
          <a:p>
            <a:pPr>
              <a:buNone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Poetic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rhyme</a:t>
            </a:r>
            <a:r>
              <a:rPr lang="en-US" dirty="0" smtClean="0"/>
              <a:t> – recurring identical or similar final word sounds within or at the ends of lines of verse, e.g., </a:t>
            </a:r>
            <a:r>
              <a:rPr lang="en-US" i="1" dirty="0" smtClean="0"/>
              <a:t>farm/harm</a:t>
            </a:r>
            <a:r>
              <a:rPr lang="en-US" dirty="0" smtClean="0"/>
              <a:t>;</a:t>
            </a:r>
          </a:p>
          <a:p>
            <a:r>
              <a:rPr lang="en-US" b="1" dirty="0" smtClean="0"/>
              <a:t>rhythm</a:t>
            </a:r>
            <a:r>
              <a:rPr lang="en-US" dirty="0" smtClean="0"/>
              <a:t> – the recurring pattern of strong and weak syllabic stresses;</a:t>
            </a:r>
          </a:p>
          <a:p>
            <a:r>
              <a:rPr lang="en-US" b="1" dirty="0" smtClean="0"/>
              <a:t>repetition</a:t>
            </a:r>
            <a:r>
              <a:rPr lang="en-US" dirty="0" smtClean="0"/>
              <a:t> – repeated use of sounds, words, or ideas for effect and emphasis;</a:t>
            </a:r>
          </a:p>
          <a:p>
            <a:r>
              <a:rPr lang="en-US" b="1" dirty="0" smtClean="0"/>
              <a:t>alliteration</a:t>
            </a:r>
            <a:r>
              <a:rPr lang="en-US" dirty="0" smtClean="0"/>
              <a:t> – repetition of initial sounds, e.g., </a:t>
            </a:r>
            <a:r>
              <a:rPr lang="en-US" i="1" dirty="0" smtClean="0"/>
              <a:t>picked a peck of</a:t>
            </a:r>
            <a:r>
              <a:rPr lang="en-US" b="1" i="1" dirty="0" smtClean="0"/>
              <a:t> </a:t>
            </a:r>
            <a:r>
              <a:rPr lang="en-US" i="1" dirty="0" smtClean="0"/>
              <a:t>pickled peppers</a:t>
            </a:r>
            <a:r>
              <a:rPr lang="en-US" dirty="0" smtClean="0"/>
              <a:t>; </a:t>
            </a:r>
          </a:p>
          <a:p>
            <a:r>
              <a:rPr lang="en-US" b="1" dirty="0" smtClean="0"/>
              <a:t>onomatopoeia</a:t>
            </a:r>
            <a:r>
              <a:rPr lang="en-US" dirty="0" smtClean="0"/>
              <a:t> – the use of a word whose sound suggests its meaning, e.g., </a:t>
            </a:r>
            <a:r>
              <a:rPr lang="en-US" i="1" dirty="0" smtClean="0"/>
              <a:t>buzz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s</a:t>
            </a:r>
            <a:r>
              <a:rPr lang="en-US" b="1" dirty="0" smtClean="0"/>
              <a:t>tanza</a:t>
            </a:r>
            <a:r>
              <a:rPr lang="en-US" dirty="0" smtClean="0"/>
              <a:t> - </a:t>
            </a:r>
            <a:r>
              <a:rPr lang="en-US" dirty="0" smtClean="0"/>
              <a:t>an arrangement of a certain number of lines, usually four or more, sometimes having a fixed length, meter, or rhyme scheme, forming a division of a </a:t>
            </a:r>
            <a:r>
              <a:rPr lang="en-US" dirty="0" smtClean="0"/>
              <a:t>poem</a:t>
            </a:r>
          </a:p>
          <a:p>
            <a:r>
              <a:rPr lang="en-US" b="1" dirty="0" smtClean="0"/>
              <a:t>line - </a:t>
            </a:r>
            <a:r>
              <a:rPr lang="en-US" dirty="0" smtClean="0"/>
              <a:t>A </a:t>
            </a:r>
            <a:r>
              <a:rPr lang="en-US" b="1" dirty="0" smtClean="0"/>
              <a:t>line</a:t>
            </a:r>
            <a:r>
              <a:rPr lang="en-US" dirty="0" smtClean="0"/>
              <a:t> is a subdivision of a </a:t>
            </a:r>
            <a:r>
              <a:rPr lang="en-US" b="1" dirty="0" smtClean="0"/>
              <a:t>poem</a:t>
            </a:r>
            <a:r>
              <a:rPr lang="en-US" dirty="0" smtClean="0"/>
              <a:t>, specifically a group of words arranged into a row that ends for a reason other than the right-hand margin.</a:t>
            </a:r>
            <a:endParaRPr lang="en-US" b="1" dirty="0" smtClean="0"/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273</TotalTime>
  <Words>298</Words>
  <Application>Microsoft Office PowerPoint</Application>
  <PresentationFormat>On-screen Show (4:3)</PresentationFormat>
  <Paragraphs>38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Oriel</vt:lpstr>
      <vt:lpstr>Poetry</vt:lpstr>
      <vt:lpstr>Poetic Devices</vt:lpstr>
      <vt:lpstr>Poetic Forms</vt:lpstr>
      <vt:lpstr>Slide 4</vt:lpstr>
      <vt:lpstr>Poetic Elements</vt:lpstr>
    </vt:vector>
  </TitlesOfParts>
  <Company>DCPS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Poetry</dc:title>
  <dc:creator>DCPS</dc:creator>
  <cp:lastModifiedBy>DCPS</cp:lastModifiedBy>
  <cp:revision>18</cp:revision>
  <dcterms:created xsi:type="dcterms:W3CDTF">2016-02-29T01:52:57Z</dcterms:created>
  <dcterms:modified xsi:type="dcterms:W3CDTF">2016-02-29T16:41:26Z</dcterms:modified>
</cp:coreProperties>
</file>